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4"/>
  </p:notesMasterIdLst>
  <p:sldIdLst>
    <p:sldId id="895" r:id="rId2"/>
    <p:sldId id="939" r:id="rId3"/>
    <p:sldId id="1047" r:id="rId4"/>
    <p:sldId id="434" r:id="rId5"/>
    <p:sldId id="910" r:id="rId6"/>
    <p:sldId id="938" r:id="rId7"/>
    <p:sldId id="1012" r:id="rId8"/>
    <p:sldId id="433" r:id="rId9"/>
    <p:sldId id="427" r:id="rId10"/>
    <p:sldId id="913" r:id="rId11"/>
    <p:sldId id="1029" r:id="rId12"/>
    <p:sldId id="915" r:id="rId13"/>
    <p:sldId id="944" r:id="rId14"/>
    <p:sldId id="1030" r:id="rId15"/>
    <p:sldId id="973" r:id="rId16"/>
    <p:sldId id="985" r:id="rId17"/>
    <p:sldId id="1017" r:id="rId18"/>
    <p:sldId id="1014" r:id="rId19"/>
    <p:sldId id="986" r:id="rId20"/>
    <p:sldId id="983" r:id="rId21"/>
    <p:sldId id="922" r:id="rId22"/>
    <p:sldId id="1043" r:id="rId23"/>
    <p:sldId id="1044" r:id="rId24"/>
    <p:sldId id="1045" r:id="rId25"/>
    <p:sldId id="1049" r:id="rId26"/>
    <p:sldId id="1016" r:id="rId27"/>
    <p:sldId id="1019" r:id="rId28"/>
    <p:sldId id="1018" r:id="rId29"/>
    <p:sldId id="924" r:id="rId30"/>
    <p:sldId id="1046" r:id="rId31"/>
    <p:sldId id="1020" r:id="rId32"/>
    <p:sldId id="962" r:id="rId33"/>
    <p:sldId id="963" r:id="rId34"/>
    <p:sldId id="958" r:id="rId35"/>
    <p:sldId id="1026" r:id="rId36"/>
    <p:sldId id="980" r:id="rId37"/>
    <p:sldId id="408" r:id="rId38"/>
    <p:sldId id="977" r:id="rId39"/>
    <p:sldId id="965" r:id="rId40"/>
    <p:sldId id="976" r:id="rId41"/>
    <p:sldId id="1024" r:id="rId42"/>
    <p:sldId id="1025" r:id="rId43"/>
    <p:sldId id="1038" r:id="rId44"/>
    <p:sldId id="1039" r:id="rId45"/>
    <p:sldId id="1040" r:id="rId46"/>
    <p:sldId id="1041" r:id="rId47"/>
    <p:sldId id="1021" r:id="rId48"/>
    <p:sldId id="975" r:id="rId49"/>
    <p:sldId id="1022" r:id="rId50"/>
    <p:sldId id="1028" r:id="rId51"/>
    <p:sldId id="964" r:id="rId52"/>
    <p:sldId id="1027" r:id="rId53"/>
    <p:sldId id="1036" r:id="rId54"/>
    <p:sldId id="1037" r:id="rId55"/>
    <p:sldId id="1023" r:id="rId56"/>
    <p:sldId id="1013" r:id="rId57"/>
    <p:sldId id="923" r:id="rId58"/>
    <p:sldId id="925" r:id="rId59"/>
    <p:sldId id="926" r:id="rId60"/>
    <p:sldId id="927" r:id="rId61"/>
    <p:sldId id="928" r:id="rId62"/>
    <p:sldId id="929" r:id="rId63"/>
    <p:sldId id="919" r:id="rId64"/>
    <p:sldId id="931" r:id="rId65"/>
    <p:sldId id="932" r:id="rId66"/>
    <p:sldId id="933" r:id="rId67"/>
    <p:sldId id="934" r:id="rId68"/>
    <p:sldId id="935" r:id="rId69"/>
    <p:sldId id="936" r:id="rId70"/>
    <p:sldId id="971" r:id="rId71"/>
    <p:sldId id="465" r:id="rId72"/>
    <p:sldId id="941" r:id="rId73"/>
    <p:sldId id="502" r:id="rId74"/>
    <p:sldId id="422" r:id="rId75"/>
    <p:sldId id="942" r:id="rId76"/>
    <p:sldId id="1034" r:id="rId77"/>
    <p:sldId id="506" r:id="rId78"/>
    <p:sldId id="437" r:id="rId79"/>
    <p:sldId id="442" r:id="rId80"/>
    <p:sldId id="446" r:id="rId81"/>
    <p:sldId id="439" r:id="rId82"/>
    <p:sldId id="1031" r:id="rId83"/>
    <p:sldId id="486" r:id="rId84"/>
    <p:sldId id="512" r:id="rId85"/>
    <p:sldId id="949" r:id="rId86"/>
    <p:sldId id="950" r:id="rId87"/>
    <p:sldId id="948" r:id="rId88"/>
    <p:sldId id="454" r:id="rId89"/>
    <p:sldId id="1032" r:id="rId90"/>
    <p:sldId id="474" r:id="rId91"/>
    <p:sldId id="1033" r:id="rId92"/>
    <p:sldId id="796" r:id="rId9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7"/>
            <p14:sldId id="434"/>
            <p14:sldId id="910"/>
            <p14:sldId id="938"/>
            <p14:sldId id="1012"/>
            <p14:sldId id="433"/>
            <p14:sldId id="427"/>
            <p14:sldId id="913"/>
            <p14:sldId id="1029"/>
            <p14:sldId id="915"/>
            <p14:sldId id="944"/>
            <p14:sldId id="1030"/>
            <p14:sldId id="973"/>
            <p14:sldId id="985"/>
            <p14:sldId id="1017"/>
            <p14:sldId id="1014"/>
            <p14:sldId id="986"/>
            <p14:sldId id="983"/>
            <p14:sldId id="922"/>
            <p14:sldId id="1043"/>
            <p14:sldId id="1044"/>
            <p14:sldId id="1045"/>
            <p14:sldId id="1049"/>
            <p14:sldId id="1016"/>
            <p14:sldId id="1019"/>
            <p14:sldId id="1018"/>
            <p14:sldId id="924"/>
            <p14:sldId id="1046"/>
            <p14:sldId id="1020"/>
            <p14:sldId id="962"/>
            <p14:sldId id="963"/>
            <p14:sldId id="958"/>
            <p14:sldId id="1026"/>
            <p14:sldId id="980"/>
            <p14:sldId id="408"/>
            <p14:sldId id="977"/>
            <p14:sldId id="965"/>
            <p14:sldId id="976"/>
            <p14:sldId id="1024"/>
            <p14:sldId id="1025"/>
            <p14:sldId id="1038"/>
            <p14:sldId id="1039"/>
            <p14:sldId id="1040"/>
            <p14:sldId id="1041"/>
            <p14:sldId id="1021"/>
            <p14:sldId id="975"/>
            <p14:sldId id="1022"/>
            <p14:sldId id="1028"/>
            <p14:sldId id="964"/>
            <p14:sldId id="1027"/>
            <p14:sldId id="1036"/>
            <p14:sldId id="1037"/>
            <p14:sldId id="1023"/>
            <p14:sldId id="1013"/>
            <p14:sldId id="923"/>
            <p14:sldId id="925"/>
            <p14:sldId id="926"/>
            <p14:sldId id="927"/>
            <p14:sldId id="928"/>
            <p14:sldId id="929"/>
            <p14:sldId id="919"/>
            <p14:sldId id="931"/>
            <p14:sldId id="932"/>
            <p14:sldId id="933"/>
            <p14:sldId id="934"/>
            <p14:sldId id="935"/>
            <p14:sldId id="936"/>
            <p14:sldId id="971"/>
            <p14:sldId id="465"/>
            <p14:sldId id="941"/>
            <p14:sldId id="502"/>
            <p14:sldId id="422"/>
            <p14:sldId id="942"/>
            <p14:sldId id="1034"/>
            <p14:sldId id="506"/>
            <p14:sldId id="437"/>
            <p14:sldId id="442"/>
            <p14:sldId id="446"/>
            <p14:sldId id="439"/>
            <p14:sldId id="1031"/>
            <p14:sldId id="486"/>
            <p14:sldId id="512"/>
            <p14:sldId id="949"/>
            <p14:sldId id="950"/>
            <p14:sldId id="948"/>
            <p14:sldId id="454"/>
            <p14:sldId id="1032"/>
            <p14:sldId id="474"/>
            <p14:sldId id="1033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FB8E20"/>
    <a:srgbClr val="B04432"/>
    <a:srgbClr val="1778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72"/>
    <p:restoredTop sz="96911" autoAdjust="0"/>
  </p:normalViewPr>
  <p:slideViewPr>
    <p:cSldViewPr snapToGrid="0" snapToObjects="1">
      <p:cViewPr varScale="1">
        <p:scale>
          <a:sx n="160" d="100"/>
          <a:sy n="160" d="100"/>
        </p:scale>
        <p:origin x="184" y="28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6677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08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519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154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843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8639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038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12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42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97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74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7437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414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760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93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73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627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04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71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33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em.com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cssinjs.org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/localStorage" TargetMode="External"/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/localStorage" TargetMode="External"/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en-US/docs/Web/API/IndexedDB_API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5584" y="0"/>
            <a:ext cx="9911583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89483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WorksHop</a:t>
            </a:r>
            <a:r>
              <a:rPr lang="de-DE" sz="1400" spc="80" dirty="0">
                <a:solidFill>
                  <a:srgbClr val="D4EBE9"/>
                </a:solidFill>
              </a:rPr>
              <a:t> | 8.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2226834"/>
            <a:ext cx="287382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Entwicklung von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518976"/>
            <a:ext cx="365648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am Beispiel von React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45BA892-93AD-CE42-9D1D-3F33910DDFA4}"/>
              </a:ext>
            </a:extLst>
          </p:cNvPr>
          <p:cNvSpPr/>
          <p:nvPr/>
        </p:nvSpPr>
        <p:spPr>
          <a:xfrm>
            <a:off x="1101492" y="2871893"/>
            <a:ext cx="807350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38A9A8D-3539-014E-9B7A-C07F59742416}"/>
              </a:ext>
            </a:extLst>
          </p:cNvPr>
          <p:cNvSpPr/>
          <p:nvPr/>
        </p:nvSpPr>
        <p:spPr>
          <a:xfrm>
            <a:off x="1101490" y="5092864"/>
            <a:ext cx="405095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Slides</a:t>
            </a:r>
            <a:r>
              <a:rPr lang="de-DE" sz="1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nils.buzz</a:t>
            </a:r>
            <a:r>
              <a:rPr lang="de-DE" sz="1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de-DE" sz="1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spas</a:t>
            </a:r>
            <a:r>
              <a:rPr lang="de-DE" sz="1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-mit-</a:t>
            </a:r>
            <a:r>
              <a:rPr lang="de-DE" sz="1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react.pdf</a:t>
            </a:r>
            <a:endParaRPr lang="de-DE" sz="1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Beispiel: Spring MVC, Java EE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36544F"/>
                </a:solidFill>
              </a:rPr>
              <a:t>Konsequenzen</a:t>
            </a:r>
            <a:r>
              <a:rPr lang="de-DE" sz="2000" b="0" dirty="0">
                <a:solidFill>
                  <a:srgbClr val="36544F"/>
                </a:solidFill>
              </a:rPr>
              <a:t>: Server-</a:t>
            </a:r>
            <a:r>
              <a:rPr lang="de-DE" sz="2000" b="0" dirty="0" err="1">
                <a:solidFill>
                  <a:srgbClr val="36544F"/>
                </a:solidFill>
              </a:rPr>
              <a:t>Roundtrips</a:t>
            </a:r>
            <a:r>
              <a:rPr lang="de-DE" sz="2000" b="0" dirty="0">
                <a:solidFill>
                  <a:srgbClr val="36544F"/>
                </a:solidFill>
              </a:rPr>
              <a:t> für jede Kleinigkeit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2342532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...mit ein „bisschen“ JavaScript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36544F"/>
                </a:solidFill>
              </a:rPr>
              <a:t>Konsequenzen</a:t>
            </a:r>
            <a:r>
              <a:rPr lang="de-DE" sz="2000" b="0" dirty="0">
                <a:solidFill>
                  <a:srgbClr val="36544F"/>
                </a:solidFill>
              </a:rPr>
              <a:t>: unsaubere Architektur, Wartungshölle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653550-994C-0241-BC74-75FB1C84F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2106696"/>
            <a:ext cx="4399659" cy="4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7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Moderne Single-Page-Anwendung: </a:t>
            </a:r>
            <a:r>
              <a:rPr lang="de-DE" b="0" dirty="0">
                <a:solidFill>
                  <a:srgbClr val="36544F"/>
                </a:solidFill>
              </a:rPr>
              <a:t>Saubere Architektur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Beispiel: React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Konsequenzen: </a:t>
            </a:r>
            <a:r>
              <a:rPr lang="de-DE" b="0" dirty="0">
                <a:solidFill>
                  <a:srgbClr val="36544F"/>
                </a:solidFill>
              </a:rPr>
              <a:t>Kompletter Client in JavaScript...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636DBF-4142-A04C-9EEC-FBFB06DC06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938" y="2193036"/>
            <a:ext cx="3962401" cy="416052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34D0C7E-2AD5-6443-BB70-1A61C40B8085}"/>
              </a:ext>
            </a:extLst>
          </p:cNvPr>
          <p:cNvSpPr/>
          <p:nvPr/>
        </p:nvSpPr>
        <p:spPr>
          <a:xfrm>
            <a:off x="286332" y="2577907"/>
            <a:ext cx="2000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Schnelles Feedback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61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Konsequenzen Single-Page-Anwendungen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ganze Anwendung liegt im Client und ist in JavaScript geschrieben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Client tauscht mit dem Server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 (keine „fertige“ UI)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JSON über REST- oder GraphQL APIs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Client muss die Daten effizient an die Stellen in der UI geben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zur „fertigen“ Website)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Sicherheit findet weiterhin auf dem Server statt!</a:t>
            </a:r>
          </a:p>
        </p:txBody>
      </p:sp>
    </p:spTree>
    <p:extLst>
      <p:ext uri="{BB962C8B-B14F-4D97-AF65-F5344CB8AC3E}">
        <p14:creationId xmlns:p14="http://schemas.microsoft.com/office/powerpoint/2010/main" val="737241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Page?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SPAs werden üblicherweise über eine HTML-Seite ausgeliefert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Den Inhalt auf der Seite legen sie mit JavaScript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Natürlich kann es für den Benutzer so „aussehen“, als ob es mehrere Seiten wären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der Back-Button funktioniert, wenn man möchte 😇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70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75656"/>
            <a:ext cx="99060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DOM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Web-Entwicklung mit JavaScript</a:t>
            </a:r>
          </a:p>
        </p:txBody>
      </p:sp>
    </p:spTree>
    <p:extLst>
      <p:ext uri="{BB962C8B-B14F-4D97-AF65-F5344CB8AC3E}">
        <p14:creationId xmlns:p14="http://schemas.microsoft.com/office/powerpoint/2010/main" val="441808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594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Web-Entwicklung mit JavaScript: Die DOM API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dem HTML-Code erzeugt der Browser das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Document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Object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Model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(DOM)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Der Browser rendert und stellt den DOM dar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Über JavaScript kann mit dem DOM interagiert werden: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es können Elemente gesucht werden (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getElementById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...)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man kann auf Veränderungen bzw. Ereignisse reagieren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Elemente können hinzugefügt, verändert, gelöscht werden (gilt auch für CSS)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Wenn sich der DOM ändert, rendert der Browser neu und die Änderungen werden für den Benutzer sichtbar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9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Mozilla Developer Network (MDN)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  <a:hlinkClick r:id="rId2"/>
              </a:rPr>
              <a:t>https://developer.mozilla.org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Zentrales Dokumentationsportal rund um JavaScript und DOM APIs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Unterstützt auch von Google, Microsoft, W3C, 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A28CD2-B81D-B240-9928-03FBE976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59" y="3467603"/>
            <a:ext cx="7333281" cy="25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"sperrig“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-level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6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6D0D1A-C243-1B44-B847-872EC82BA6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575" y="1927134"/>
            <a:ext cx="5286847" cy="339677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6A65BF5-D5C8-2841-B54A-C714BFEBA37E}"/>
              </a:ext>
            </a:extLst>
          </p:cNvPr>
          <p:cNvSpPr/>
          <p:nvPr/>
        </p:nvSpPr>
        <p:spPr>
          <a:xfrm>
            <a:off x="-2" y="5752992"/>
            <a:ext cx="990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Code, der nur für die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Darstellung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Hello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-World-App benötigt wird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(Event-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Listener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ausgelassen)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😱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87364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158"/>
            <a:ext cx="99060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SPA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</a:p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595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spezialisiert auf das Bauen ganzer Anwendungen für den 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Höhere Abstraktion als die DOM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Vier prominente Vertreter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 (vormals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 Components (Standard)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Tool-Stack mittlerweile relativ stabil und "Standard"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95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Standard JavaScript und Standard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heute viel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"Modernes" JavaScript mit Modulsystem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Browsersupport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00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Standard JavaScript und Standard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heute viel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"Modernes" JavaScript mit Modulsystem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Browsersupport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(Standard) oder SPA-Bibliothek?</a:t>
            </a:r>
            <a:b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🤔 Was spricht für das eine, was für das andere?</a:t>
            </a:r>
          </a:p>
        </p:txBody>
      </p:sp>
    </p:spTree>
    <p:extLst>
      <p:ext uri="{BB962C8B-B14F-4D97-AF65-F5344CB8AC3E}">
        <p14:creationId xmlns:p14="http://schemas.microsoft.com/office/powerpoint/2010/main" val="173353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langsame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Weiterenwicklung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zukunftssicher (es gibt praktisch keine API die aus dem DOM entfernt wurde)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Gefällt mir das Programmiermodell?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Programmiermodelle "für jeden Geschmack"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schnellere Weiterentwicklung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Variiert je nach Framework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Insgesamt aber recht stabil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Zukunftssicher?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(Standard) oder SPA-Bibliothek?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🤔 Was spricht für das eine, was für das andere?</a:t>
            </a:r>
          </a:p>
        </p:txBody>
      </p:sp>
    </p:spTree>
    <p:extLst>
      <p:ext uri="{BB962C8B-B14F-4D97-AF65-F5344CB8AC3E}">
        <p14:creationId xmlns:p14="http://schemas.microsoft.com/office/powerpoint/2010/main" val="3700317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4337032"/>
            <a:ext cx="990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5264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API 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Feature Set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Ihr könnt/müsst viele Entscheidungen selbst treffen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Sehen wir später, auch in Bezug auf Eure 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Bewusste Verstöße gegen „Best Practices“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funktionale Programmierung/API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96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F6B1A-E286-5D42-9D34-5D4561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BE079-16F0-554F-8EAF-72B6207C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7" y="2230423"/>
            <a:ext cx="8509000" cy="4343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7E5A2B-E346-1D47-9F93-CF3E10935AAC}"/>
              </a:ext>
            </a:extLst>
          </p:cNvPr>
          <p:cNvSpPr txBox="1"/>
          <p:nvPr/>
        </p:nvSpPr>
        <p:spPr>
          <a:xfrm>
            <a:off x="647067" y="1079135"/>
            <a:ext cx="88235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Aufteilung nach Komponenten</a:t>
            </a:r>
          </a:p>
        </p:txBody>
      </p:sp>
    </p:spTree>
    <p:extLst>
      <p:ext uri="{BB962C8B-B14F-4D97-AF65-F5344CB8AC3E}">
        <p14:creationId xmlns:p14="http://schemas.microsoft.com/office/powerpoint/2010/main" val="108082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273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Komponenten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komplett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gerendet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(kein 2-Wege-Databinding)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zu ganzen Anwendungen aggregiert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3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zu Anwendungen aggregiert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XING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FDD613-F71F-CE4C-AE88-95A1E84E77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44" y="2065448"/>
            <a:ext cx="4454711" cy="46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5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 Vorschlag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Single-Page-Anwendungen (Hintergrund und Definition)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Web-Anwendungen mit JavaScript (DOM API)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Single-Page-Anwendungen am Beispiel React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Frontend-Architekturen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Umsetzung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Toolstack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Sprache)</a:t>
            </a:r>
          </a:p>
        </p:txBody>
      </p:sp>
    </p:spTree>
    <p:extLst>
      <p:ext uri="{BB962C8B-B14F-4D97-AF65-F5344CB8AC3E}">
        <p14:creationId xmlns:p14="http://schemas.microsoft.com/office/powerpoint/2010/main" val="1293275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746521" y="1091859"/>
            <a:ext cx="8412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Live: 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eine Mini-"Anwendung" vom Editor zum Browser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  <a:ea typeface="Source Code Pro Light" panose="020B04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040AB8-FE14-F549-A839-16EF5B74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41" y="2292188"/>
            <a:ext cx="5447886" cy="356162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5A21A98-4B24-0C40-92BD-47F825407F5A}"/>
              </a:ext>
            </a:extLst>
          </p:cNvPr>
          <p:cNvSpPr/>
          <p:nvPr/>
        </p:nvSpPr>
        <p:spPr>
          <a:xfrm>
            <a:off x="3347727" y="5892566"/>
            <a:ext cx="3626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(blog-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steps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/1-hello-world)</a:t>
            </a:r>
          </a:p>
        </p:txBody>
      </p:sp>
    </p:spTree>
    <p:extLst>
      <p:ext uri="{BB962C8B-B14F-4D97-AF65-F5344CB8AC3E}">
        <p14:creationId xmlns:p14="http://schemas.microsoft.com/office/powerpoint/2010/main" val="519849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greeting.length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0;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endParaRPr lang="de-DE" sz="1400" b="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767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Anwendung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7" y="1573326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{Header, Main,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"./Layout";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... 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&gt;©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Inc.&lt;/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089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 mit TypeScript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Rest unverändert,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TypeScript kann alle Typen herleiten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65387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Mit TypeScript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Fehlermeldungen bei inkorrekter Verwendung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2DB7D3-CB4F-EC42-B9E9-6E823771E4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561" y="2575249"/>
            <a:ext cx="7398877" cy="26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Clientseitiges Routing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Router-Komponente synchronisiert URL mit der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Deep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-Links" funktionieren und gewohnte Navigation über Back-Button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625092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Router, Redirect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-router";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="/"&gt;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Redirect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             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NotFound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427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730196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Serverseitiges Rendering (SSR)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Anwendung auf dem Server vorrendern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Schnelle First-Page-Impression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Verbessertes SEO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Vorschauen, z.B.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Social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Media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587901" y="3785026"/>
            <a:ext cx="87301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-dom/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"./App";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.renderToString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88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</a:t>
            </a:r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};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(3);  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Unittest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21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142492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="..."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("Add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toHaveBeenCalledOnce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18128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End-2-End-Tests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devexpress.github.io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www.cypress.io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Selenium</a:t>
            </a:r>
            <a:r>
              <a:rPr lang="de-DE" sz="20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natürlich weiterhin möglich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JavaScript/TypeScript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Guter Browser-Support (insb.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Gutes Debuggen und Fehleranalyse von Tests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Ausführung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284955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610548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</a:p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</a:p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</p:spTree>
    <p:extLst>
      <p:ext uri="{BB962C8B-B14F-4D97-AF65-F5344CB8AC3E}">
        <p14:creationId xmlns:p14="http://schemas.microsoft.com/office/powerpoint/2010/main" val="2171049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Storybook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storybook.js.org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Testen, dokumentieren und präsentieren von Komponenten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51C324-BBF7-B649-BD1D-3099376EF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358" y="1968285"/>
            <a:ext cx="6860462" cy="45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2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müsst „ganz normales“ CSS schreiben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 Tools: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BEM (eher Methode):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https://getbem.com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SASS/LESS (CSS Präprozessoren)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Modules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 + CSS Modules funktionieren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-box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6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Styling: CSS-in-JavaScript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wird direkt in JavaScript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 (mit React Support):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styled-components.com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CssInJs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https://cssinjs.org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bei diesen Ansätzen wird „normales“ CSS für den Browser erzeugt</a:t>
            </a:r>
          </a:p>
        </p:txBody>
      </p:sp>
    </p:spTree>
    <p:extLst>
      <p:ext uri="{BB962C8B-B14F-4D97-AF65-F5344CB8AC3E}">
        <p14:creationId xmlns:p14="http://schemas.microsoft.com/office/powerpoint/2010/main" val="2388779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versucht Entwicklung barrierefreier Apps zu forcieren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zu React und Barrierefreiheit: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accessibility.html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26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46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versucht Entwicklung barrierefreier Apps zu forcieren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zu React und Barrierefreiheit: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accessibility.html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12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00098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Fertiges Setup neuer Projekte: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neues React Projekt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Konfiguration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(inklusive a11y-Plug-in)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Produktionsbuild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Minifizierung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diversen Optimierungen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17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Mal kurz ausprobieren</a:t>
            </a:r>
            <a:r>
              <a:rPr lang="de-DE" dirty="0"/>
              <a:t>...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Online-Editor: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codesandbox.io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Vollständiger JavaScript/TypeScript-Editor im Web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Vorkonfigurierte Projekte für Angular, React,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ausprobieren, ohne was installieren müssen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F7FDCB-A68B-A049-90A6-34A868FD4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510" y="2999174"/>
            <a:ext cx="5128913" cy="3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28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statische Assets  (JavaScript, CSS, HTML) 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die auf einen regulären Web-Server (z.B.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nginx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kopiert werden können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 (inklusive Testen, Quality-Checks) etc. kann über gewohnte Tools erfolgen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GitLab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Jenkins, ...)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66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740D-992A-714F-B851-2A97F44B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outlook.live.com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57D76-2863-264A-8F0B-63F26CDB3D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17" y="437321"/>
            <a:ext cx="7264800" cy="4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6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50AD-4751-B74B-9551-27266FE1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A6D5C-3C03-3D40-A70C-8D663572AF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ist eine </a:t>
            </a:r>
            <a:r>
              <a:rPr lang="de-DE" u="sng" dirty="0"/>
              <a:t>Bibliothek</a:t>
            </a:r>
            <a:r>
              <a:rPr lang="de-DE" dirty="0"/>
              <a:t>, kein Framework!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 vielen Dingen macht React keine Aussage, wie man es machen soll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aber oftmals de-facto-Standard Wege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React hat sehr wenig Anforderungen, die meisten existieren Browser APIs und JavaScript Bibliotheken lassen sich mit React verwenden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7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 verwendet: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(ersetzt Ajax-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XmlHttpRequest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Standard API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942808"/>
            <a:ext cx="8730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("http://my-api.com/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response.ok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body</a:t>
            </a:r>
            <a:r>
              <a:rPr lang="de-DE" sz="1400" b="1" dirty="0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ein JavaScript-Objekt mit den geladenen Daten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else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53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97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451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/ Session 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Key-Value-Store (Strings)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User-Token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Session: gültig für einen Browser-Tab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über mehrere Tabs und Fenster, auch über Browser Neustart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https://developer.mozilla.org/en-US/docs/Web/API/Window/localStorage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70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676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/ Session 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Key-Value-Store (Strings)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User-Token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Session: gültig für einen Browser-Tab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über mehrere Tabs und Fenster, auch über Browser Neustart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https://developer.mozilla.org/en-US/docs/Web/API/Window/localStorage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IndexedDB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SQL-artiger Speicher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größere strukturierte Daten, z.B. Formulare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große Datenmengen (variiert je Browser, genau wie Vorhaltezeit)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https://developer.mozilla.org/en-US/docs/Web/API/IndexedDB_API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Daten bleiben in jedem Fall in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Browser; kein Weiterverarbeiten in anderem Browser möglich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97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Toolchain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(meine persönliche Empfehlung)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Erzeugen Eures Projektes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Editoren: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IDEA (Ultimate) oder VS Code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Testen: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Unit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Integrationtests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defacto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Standard)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End2End-Tests: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Analyse: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ggf.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SonarCube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Obfuscation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Kontinuierlicher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gewohnt (Jenkins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65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</a:p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9211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Frameworks: wir bauen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586C0-BFD2-6E41-ABF3-7035CEDA1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989" y="2123197"/>
            <a:ext cx="5482022" cy="41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4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7EF820-F0D7-DA42-A6AE-70B6B1E1EF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1" y="1804191"/>
            <a:ext cx="6035618" cy="47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73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DBBACB-B3AF-6A4E-893E-F304C311E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89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Progressive Web Apps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Trennung zwischen Web und nativer App aufheben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Design, um wie native Apps auszusehen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Offline-fähig durch Daten 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(auf dem Home-Screen) lokal installiert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Erlauben den Empfang von Push-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Notifications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als SPA entwickelt werden, ist aber kein Muss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"Progressive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Enhancement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": Features werden je nach Browser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56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7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EBECFCD-180B-4440-B42E-CEA1FCAAEAC4}"/>
              </a:ext>
            </a:extLst>
          </p:cNvPr>
          <p:cNvCxnSpPr>
            <a:cxnSpLocks/>
          </p:cNvCxnSpPr>
          <p:nvPr/>
        </p:nvCxnSpPr>
        <p:spPr>
          <a:xfrm>
            <a:off x="4429502" y="5552661"/>
            <a:ext cx="1024467" cy="0"/>
          </a:xfrm>
          <a:prstGeom prst="straightConnector1">
            <a:avLst/>
          </a:prstGeom>
          <a:ln w="53975">
            <a:solidFill>
              <a:srgbClr val="B044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03B0F0-43B3-4747-949D-7CA227CD12EC}"/>
              </a:ext>
            </a:extLst>
          </p:cNvPr>
          <p:cNvSpPr txBox="1"/>
          <p:nvPr/>
        </p:nvSpPr>
        <p:spPr>
          <a:xfrm>
            <a:off x="4331414" y="5685877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B04432"/>
                </a:solidFill>
                <a:latin typeface="Source Sans Pro" panose="020B0503030403020204" pitchFamily="34" charset="77"/>
              </a:rPr>
              <a:t>verbotener Zugriff</a:t>
            </a:r>
          </a:p>
        </p:txBody>
      </p:sp>
    </p:spTree>
    <p:extLst>
      <p:ext uri="{BB962C8B-B14F-4D97-AF65-F5344CB8AC3E}">
        <p14:creationId xmlns:p14="http://schemas.microsoft.com/office/powerpoint/2010/main" val="3240682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Muster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Reaktives Verhalten: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Nachvollziehbarer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Renderzyklus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C02F99-9E25-1B49-B434-42079FC02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134" y="2296639"/>
            <a:ext cx="7105407" cy="3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3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72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Statemangement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Verschiebt Logik und Zustand aus der 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MobX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3614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36702E-2A30-234A-9DD2-AF576B8F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53" y="1771749"/>
            <a:ext cx="6280953" cy="4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8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2A85FD-8467-624C-85D8-2090AAA75F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99" y="1818733"/>
            <a:ext cx="6088209" cy="4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56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E47773-8613-3F4F-87F2-6B2F38D59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003" y="1810882"/>
            <a:ext cx="6078493" cy="47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25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F62D12-2DE0-E14E-9D90-09AC71C9D3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13934"/>
            <a:ext cx="6094307" cy="4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013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C085F7-BC6F-1F42-BDBC-0208B0B827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34232"/>
            <a:ext cx="6059514" cy="4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mobile.twitter.com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BFCE2A-CE9D-C142-A1D1-9EA9603DFB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457" y="1967947"/>
            <a:ext cx="2381664" cy="4234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6407C6-F9A8-394B-9D31-5C9E6416B6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435" y="1967947"/>
            <a:ext cx="23816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5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große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Mehrere Teams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Unabhängige Anwendungsteile, unabhängige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Deployments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erwünscht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851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1963"/>
            <a:ext cx="9906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Toolstack</a:t>
            </a:r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</a:p>
          <a:p>
            <a:pPr algn="ctr"/>
            <a:endParaRPr lang="de-DE" sz="7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Sprache </a:t>
            </a:r>
          </a:p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Typische Werkzeuge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8557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0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z.B.)</a:t>
            </a:r>
          </a:p>
        </p:txBody>
      </p:sp>
    </p:spTree>
    <p:extLst>
      <p:ext uri="{BB962C8B-B14F-4D97-AF65-F5344CB8AC3E}">
        <p14:creationId xmlns:p14="http://schemas.microsoft.com/office/powerpoint/2010/main" val="9848859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Vergleich: Java</a:t>
            </a:r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alles mit was wir zum Entwicklung brauchen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...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2328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Sprache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</a:p>
        </p:txBody>
      </p:sp>
    </p:spTree>
    <p:extLst>
      <p:ext uri="{BB962C8B-B14F-4D97-AF65-F5344CB8AC3E}">
        <p14:creationId xmlns:p14="http://schemas.microsoft.com/office/powerpoint/2010/main" val="38886808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490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Versionsübersicht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erschienen 2009, "Referenzversion", die von allen Browsern (inkl. IE) unterstützt wird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ES6,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2015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großes Release von 2015, sehr viele Neuerungen 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"modernes JavaScript“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ES7, ES8, ES9 / ES2016, ES2017, ES2018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...: jährliche Releases mit weniger Neuerungen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ES.Next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"symbolischer" Name für das jeweils nächste Release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Browsersupport für neue JavaScript-Versionen:</a:t>
            </a:r>
          </a:p>
          <a:p>
            <a:pPr algn="ctr"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http://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/es6/</a:t>
            </a:r>
          </a:p>
        </p:txBody>
      </p:sp>
    </p:spTree>
    <p:extLst>
      <p:ext uri="{BB962C8B-B14F-4D97-AF65-F5344CB8AC3E}">
        <p14:creationId xmlns:p14="http://schemas.microsoft.com/office/powerpoint/2010/main" val="692931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2134883"/>
            <a:ext cx="76792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Person("Christian");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491648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ES6 Support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7535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Compiler: Wenn der Browser Support nicht ausreicht</a:t>
            </a:r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82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68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„Moderne“ Web-Anwendungen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Eventuell Offline-fähig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326388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Laufzeitumgebungen</a:t>
            </a:r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Anforderungen für den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876846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Strukturierung von Anwendungen: Module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"Module" sind sehr fein-granular (z.B.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29854" y="4383337"/>
            <a:ext cx="44603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Beispiel: </a:t>
            </a:r>
            <a:r>
              <a:rPr lang="de-DE" sz="12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isobject</a:t>
            </a:r>
            <a:r>
              <a:rPr lang="de-DE" sz="12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Modul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3637126"/>
            <a:ext cx="681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833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Editoren / IDEs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meisten Editoren bzw. IDEs haben guten bis sehr guten JavaScript Support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Beliebt: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IDEA (Ultimate) oder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Visual Studio Code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https://code.visualstudio.com/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9881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36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03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Mächtiges Typ-System für JavaScript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Baut auf JavaScript auf, jeder JavaScript-Code auch TypeScript-Code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394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700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05705-FB3B-DD40-9CA2-C03F5259FECF}"/>
              </a:ext>
            </a:extLst>
          </p:cNvPr>
          <p:cNvSpPr txBox="1"/>
          <p:nvPr/>
        </p:nvSpPr>
        <p:spPr>
          <a:xfrm>
            <a:off x="487877" y="4180344"/>
            <a:ext cx="7679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"./Person";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 =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Person("Klaus"); // OK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Person(123);    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a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hi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hi.toUpperCase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OK – hi ist ein String (abgeleitet)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gibt’s nicht auf String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737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Refaktorings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Find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Usages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etc. zuverlässig möglich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SPA-Frameworks (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React)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M.E. „alternativlos“ im großen Projekt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136C5-1BD3-1740-ACB7-87AD24DD9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099" y="2676366"/>
            <a:ext cx="4273995" cy="40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081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Jeder im Team verwendet einheitliche Version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7736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410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Alternative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Populäre Alternative zu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selbe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gleiche Abhängigkeitsbeschreibung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Etwas andere Kommandozeilen-Syntax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Besonderes Feature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Plug‘n‘Play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Abhängigkeiten werden nur einmal pro Computer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Arbeiten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Monorepos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34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KLASSISCHE</a:t>
            </a:r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178756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für den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Modul-Systeme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Native, AMD)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allen Frameworks verwendet, fester Bestandteil im React Tool-Stack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8441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2C6D90-6E52-5042-85AE-EEF24C5C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7" y="2152243"/>
            <a:ext cx="6838446" cy="38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24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283006"/>
            <a:ext cx="8261120" cy="7902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3856</Words>
  <Application>Microsoft Macintosh PowerPoint</Application>
  <PresentationFormat>A4-Papier (210 x 297 mm)</PresentationFormat>
  <Paragraphs>812</Paragraphs>
  <Slides>92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10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WorksHop | 8. Mai 2020 | @nilshartmann</vt:lpstr>
      <vt:lpstr>https://nilshartmann.net</vt:lpstr>
      <vt:lpstr>Agenda</vt:lpstr>
      <vt:lpstr>Beispiele</vt:lpstr>
      <vt:lpstr>https://outlook.live.com</vt:lpstr>
      <vt:lpstr>Exkurs: Progressive Web App</vt:lpstr>
      <vt:lpstr>Exkurs: Progressive Web App</vt:lpstr>
      <vt:lpstr>„Moderne“ Web-Anwendungen</vt:lpstr>
      <vt:lpstr>Rückblick</vt:lpstr>
      <vt:lpstr>Rückblick: Klassische Web-Anwendung</vt:lpstr>
      <vt:lpstr>Rückblick: Klassische Web-Anwendung</vt:lpstr>
      <vt:lpstr>Single-Page-Anwendung</vt:lpstr>
      <vt:lpstr>Single-Page-Anwendungen</vt:lpstr>
      <vt:lpstr>Single-Page-Anwendungen</vt:lpstr>
      <vt:lpstr>Web-Entwicklung mit JavaScript</vt:lpstr>
      <vt:lpstr>DOM API</vt:lpstr>
      <vt:lpstr>Dokumentation</vt:lpstr>
      <vt:lpstr>DOM API</vt:lpstr>
      <vt:lpstr>DOM API</vt:lpstr>
      <vt:lpstr>PowerPoint-Präsentation</vt:lpstr>
      <vt:lpstr>Frameworks</vt:lpstr>
      <vt:lpstr>No Frameworks</vt:lpstr>
      <vt:lpstr>No Frameworks</vt:lpstr>
      <vt:lpstr>No Frameworks</vt:lpstr>
      <vt:lpstr>PowerPoint-Präsentation</vt:lpstr>
      <vt:lpstr>React</vt:lpstr>
      <vt:lpstr>React</vt:lpstr>
      <vt:lpstr>React</vt:lpstr>
      <vt:lpstr>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Testen </vt:lpstr>
      <vt:lpstr>Beispiel: React</vt:lpstr>
      <vt:lpstr>Beispiel: React</vt:lpstr>
      <vt:lpstr>Beispiel: React</vt:lpstr>
      <vt:lpstr>Über React Hinaus...</vt:lpstr>
      <vt:lpstr>Über React Hinaus...</vt:lpstr>
      <vt:lpstr>Über React Hinaus...</vt:lpstr>
      <vt:lpstr>Über React Hinaus...</vt:lpstr>
      <vt:lpstr>Über React Hinaus...</vt:lpstr>
      <vt:lpstr>Über React Hinaus...</vt:lpstr>
      <vt:lpstr>Beispiel: React</vt:lpstr>
      <vt:lpstr>Mal kurz ausprobieren...</vt:lpstr>
      <vt:lpstr>React</vt:lpstr>
      <vt:lpstr>Über React Hinaus...</vt:lpstr>
      <vt:lpstr>Über React Hinaus...</vt:lpstr>
      <vt:lpstr>Über React Hinaus...</vt:lpstr>
      <vt:lpstr>Über React Hinaus...</vt:lpstr>
      <vt:lpstr>Über React Hinaus...</vt:lpstr>
      <vt:lpstr>React</vt:lpstr>
      <vt:lpstr>PowerPoint-Präsentation</vt:lpstr>
      <vt:lpstr>Architektur</vt:lpstr>
      <vt:lpstr>Architektur</vt:lpstr>
      <vt:lpstr>Architektur</vt:lpstr>
      <vt:lpstr>Komposition von Komponenten</vt:lpstr>
      <vt:lpstr>Komposition von Komponenten</vt:lpstr>
      <vt:lpstr>Architektur Muster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PowerPoint-Präsentation</vt:lpstr>
      <vt:lpstr>JavaScript</vt:lpstr>
      <vt:lpstr>Zum Vergleich: Java</vt:lpstr>
      <vt:lpstr>Die Sprache</vt:lpstr>
      <vt:lpstr>JavaScript</vt:lpstr>
      <vt:lpstr>JavaScript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JavaScript</vt:lpstr>
      <vt:lpstr>Linter</vt:lpstr>
      <vt:lpstr>TypeScript</vt:lpstr>
      <vt:lpstr>TypeScript</vt:lpstr>
      <vt:lpstr>TypeScript</vt:lpstr>
      <vt:lpstr>TypeScript</vt:lpstr>
      <vt:lpstr>Package Manager / Externe Abhängigkeiten</vt:lpstr>
      <vt:lpstr>Package Manager / Externe Abhängigkeiten</vt:lpstr>
      <vt:lpstr>Module verwenden</vt:lpstr>
      <vt:lpstr>Module verwenden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1012</cp:revision>
  <cp:lastPrinted>2019-09-04T14:49:47Z</cp:lastPrinted>
  <dcterms:created xsi:type="dcterms:W3CDTF">2016-03-28T15:59:53Z</dcterms:created>
  <dcterms:modified xsi:type="dcterms:W3CDTF">2020-05-07T20:13:03Z</dcterms:modified>
</cp:coreProperties>
</file>